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2" r:id="rId9"/>
    <p:sldId id="261" r:id="rId10"/>
    <p:sldId id="265" r:id="rId11"/>
    <p:sldId id="277" r:id="rId12"/>
    <p:sldId id="278" r:id="rId13"/>
    <p:sldId id="266" r:id="rId14"/>
    <p:sldId id="267" r:id="rId15"/>
    <p:sldId id="282" r:id="rId16"/>
    <p:sldId id="268" r:id="rId17"/>
    <p:sldId id="279" r:id="rId18"/>
    <p:sldId id="280" r:id="rId19"/>
    <p:sldId id="281" r:id="rId20"/>
    <p:sldId id="283" r:id="rId21"/>
    <p:sldId id="269" r:id="rId22"/>
    <p:sldId id="270" r:id="rId23"/>
    <p:sldId id="271" r:id="rId24"/>
    <p:sldId id="291" r:id="rId25"/>
    <p:sldId id="292" r:id="rId26"/>
    <p:sldId id="272" r:id="rId27"/>
    <p:sldId id="275" r:id="rId28"/>
    <p:sldId id="276" r:id="rId29"/>
    <p:sldId id="274" r:id="rId30"/>
    <p:sldId id="293" r:id="rId31"/>
    <p:sldId id="273" r:id="rId32"/>
    <p:sldId id="294" r:id="rId33"/>
    <p:sldId id="284" r:id="rId34"/>
    <p:sldId id="290" r:id="rId35"/>
    <p:sldId id="285" r:id="rId36"/>
    <p:sldId id="286" r:id="rId37"/>
    <p:sldId id="287" r:id="rId38"/>
    <p:sldId id="288" r:id="rId39"/>
    <p:sldId id="289" r:id="rId4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1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64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09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5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4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17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3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63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73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48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16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FF8FD-8733-4F2F-96EC-72E96C857130}" type="datetimeFigureOut">
              <a:rPr lang="nl-NL" smtClean="0"/>
              <a:t>29-5-2015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A769D-447E-4193-92D1-142F16D94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98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eWnxfdoTqt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217.77.130.101/web/10180/tuinen-rob-verlinde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tuinvragen.directsuccesvolonline.nl/afkoppelen-en-regenwater-beheer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1.nl/video/l1nws-campagne-waterklaar-heel-van-star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osWzIAnW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laEp2qsZg6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82168"/>
            <a:ext cx="10169526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>
            <a:normAutofit/>
          </a:bodyPr>
          <a:lstStyle/>
          <a:p>
            <a:r>
              <a:rPr lang="nl-NL" sz="7200" b="1" dirty="0" smtClean="0">
                <a:solidFill>
                  <a:schemeClr val="bg1"/>
                </a:solidFill>
              </a:rPr>
              <a:t>Water vasthouden </a:t>
            </a:r>
            <a:endParaRPr lang="nl-NL" sz="7200" b="1" dirty="0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4726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Oplossingen voor eigen huis en tuin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u="sng" dirty="0">
                <a:hlinkClick r:id="rId2"/>
              </a:rPr>
              <a:t>Afkoppelen regenpijp beter voor milieu 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3"/>
          <a:stretch>
            <a:fillRect/>
          </a:stretch>
        </p:blipFill>
        <p:spPr>
          <a:xfrm>
            <a:off x="736394" y="2276872"/>
            <a:ext cx="664391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0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Afkoppelen – wat is dat precies?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88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Afkoppelen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Zorgen dat het hemelwater niet op het riool geloosd wordt, maar in de tuin wordt vastgehouden of geïnfiltreerd.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Het komt er op neer dat je de regenpijp doorzaagt en het water naar de tuin, vijver, </a:t>
            </a:r>
            <a:r>
              <a:rPr lang="nl-NL" dirty="0" smtClean="0"/>
              <a:t>sloot of regenton </a:t>
            </a:r>
            <a:r>
              <a:rPr lang="nl-NL" dirty="0" smtClean="0"/>
              <a:t>leidt.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698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 manieren van afkoppelen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Oppervlakte-infiltratie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Ondergronds infiltratiesysteem met </a:t>
            </a:r>
            <a:r>
              <a:rPr lang="nl-NL" dirty="0" smtClean="0"/>
              <a:t>kratten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Verlaging </a:t>
            </a:r>
            <a:r>
              <a:rPr lang="nl-NL" dirty="0"/>
              <a:t>plus grindkoffer</a:t>
            </a:r>
          </a:p>
        </p:txBody>
      </p:sp>
    </p:spTree>
    <p:extLst>
      <p:ext uri="{BB962C8B-B14F-4D97-AF65-F5344CB8AC3E}">
        <p14:creationId xmlns:p14="http://schemas.microsoft.com/office/powerpoint/2010/main" val="106569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Oppervlakte-infiltratie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 eenvoudigste en minst ingrijpende methode is: oppervlakte-infiltratie. Het regenwater wordt rechtstreeks van het dak afgevoerd naar een ruime plek in </a:t>
            </a:r>
            <a:r>
              <a:rPr lang="nl-NL" dirty="0" smtClean="0"/>
              <a:t>de </a:t>
            </a:r>
            <a:r>
              <a:rPr lang="nl-NL" dirty="0"/>
              <a:t>tuin.</a:t>
            </a:r>
          </a:p>
        </p:txBody>
      </p:sp>
      <p:pic>
        <p:nvPicPr>
          <p:cNvPr id="4" name="Afbeelding 3" descr="http://www.tuinvragen.com/images/stories/fotos/regenwater/regenwater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7"/>
            <a:ext cx="4701967" cy="328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621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Vuistregel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Voor </a:t>
            </a:r>
            <a:r>
              <a:rPr lang="nl-NL" dirty="0"/>
              <a:t>elke </a:t>
            </a:r>
            <a:r>
              <a:rPr lang="nl-NL" dirty="0" smtClean="0"/>
              <a:t>m</a:t>
            </a:r>
            <a:r>
              <a:rPr lang="nl-NL" baseline="30000" dirty="0" smtClean="0"/>
              <a:t>2</a:t>
            </a:r>
            <a:r>
              <a:rPr lang="nl-NL" dirty="0" smtClean="0"/>
              <a:t> </a:t>
            </a:r>
            <a:r>
              <a:rPr lang="nl-NL" dirty="0"/>
              <a:t>vlakgemeten dakoppervlak </a:t>
            </a:r>
            <a:r>
              <a:rPr lang="nl-NL" dirty="0" smtClean="0"/>
              <a:t>heb je </a:t>
            </a:r>
            <a:r>
              <a:rPr lang="nl-NL" dirty="0"/>
              <a:t>een halve m</a:t>
            </a:r>
            <a:r>
              <a:rPr lang="nl-NL" baseline="30000" dirty="0"/>
              <a:t>2 </a:t>
            </a:r>
            <a:r>
              <a:rPr lang="nl-NL" baseline="30000" dirty="0" smtClean="0"/>
              <a:t> </a:t>
            </a:r>
            <a:r>
              <a:rPr lang="nl-NL" dirty="0" smtClean="0"/>
              <a:t>tuinoppervlak </a:t>
            </a:r>
            <a:r>
              <a:rPr lang="nl-NL" dirty="0"/>
              <a:t>nodig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Voor </a:t>
            </a:r>
            <a:r>
              <a:rPr lang="nl-NL" dirty="0" smtClean="0"/>
              <a:t>60</a:t>
            </a:r>
            <a:r>
              <a:rPr lang="nl-NL" dirty="0" smtClean="0"/>
              <a:t> </a:t>
            </a:r>
            <a:r>
              <a:rPr lang="nl-NL" dirty="0"/>
              <a:t>m</a:t>
            </a:r>
            <a:r>
              <a:rPr lang="nl-NL" baseline="30000" dirty="0"/>
              <a:t>2</a:t>
            </a:r>
            <a:r>
              <a:rPr lang="nl-NL" dirty="0" smtClean="0"/>
              <a:t> dakoppervlak dus </a:t>
            </a:r>
            <a:r>
              <a:rPr lang="nl-NL" dirty="0" smtClean="0"/>
              <a:t>30 m</a:t>
            </a:r>
            <a:r>
              <a:rPr lang="nl-NL" baseline="30000" dirty="0" smtClean="0"/>
              <a:t>2 </a:t>
            </a:r>
            <a:r>
              <a:rPr lang="nl-NL" dirty="0"/>
              <a:t>tuinoppervlak </a:t>
            </a:r>
            <a:r>
              <a:rPr lang="nl-NL" dirty="0" smtClean="0"/>
              <a:t>nodig.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4273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2. Ondergronds </a:t>
            </a:r>
            <a:r>
              <a:rPr lang="nl-NL" dirty="0" smtClean="0"/>
              <a:t>infiltratiesysteem met kratten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4" y="1052736"/>
            <a:ext cx="8667014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1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10167738" cy="50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065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0" y="19356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28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068960"/>
            <a:ext cx="84772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9" y="0"/>
            <a:ext cx="4648616" cy="35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2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Probleem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Het rioolstelsel kan hevige regenbuien niet meer verwerken: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het water komt uit het riool omhoog en stroomt de huizen binnen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het </a:t>
            </a:r>
            <a:r>
              <a:rPr lang="nl-NL" dirty="0" smtClean="0"/>
              <a:t>vieze water stroomt naar beken en waterpartijen en zorgt voor vissterfte (</a:t>
            </a:r>
            <a:r>
              <a:rPr lang="nl-NL" dirty="0" err="1" smtClean="0"/>
              <a:t>riooloverstorten</a:t>
            </a:r>
            <a:r>
              <a:rPr lang="nl-NL" dirty="0" smtClean="0"/>
              <a:t>)</a:t>
            </a:r>
          </a:p>
          <a:p>
            <a:pPr marL="0" indent="0">
              <a:buNone/>
            </a:pPr>
            <a:r>
              <a:rPr lang="nl-NL" dirty="0" smtClean="0"/>
              <a:t>Bovendien werkt de </a:t>
            </a:r>
            <a:r>
              <a:rPr lang="nl-NL" dirty="0" err="1" smtClean="0"/>
              <a:t>rwzi</a:t>
            </a:r>
            <a:r>
              <a:rPr lang="nl-NL" dirty="0" smtClean="0"/>
              <a:t> werkt niet meer goed als er veel schoon regenwater in komt.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</a:t>
            </a:r>
            <a:r>
              <a:rPr lang="nl-NL" sz="2600" dirty="0" smtClean="0"/>
              <a:t>(</a:t>
            </a:r>
            <a:r>
              <a:rPr lang="nl-NL" sz="2600" dirty="0" err="1" smtClean="0"/>
              <a:t>rwzi</a:t>
            </a:r>
            <a:r>
              <a:rPr lang="nl-NL" sz="2600" dirty="0" smtClean="0"/>
              <a:t> = rioolwaterzuiveringsinstallatie)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9177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Vuistregel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V</a:t>
            </a:r>
            <a:r>
              <a:rPr lang="nl-NL" dirty="0" smtClean="0"/>
              <a:t>oor </a:t>
            </a:r>
            <a:r>
              <a:rPr lang="nl-NL" dirty="0"/>
              <a:t>elke m</a:t>
            </a:r>
            <a:r>
              <a:rPr lang="nl-NL" baseline="30000" dirty="0"/>
              <a:t>2</a:t>
            </a:r>
            <a:r>
              <a:rPr lang="nl-NL" dirty="0" smtClean="0"/>
              <a:t> </a:t>
            </a:r>
            <a:r>
              <a:rPr lang="nl-NL" dirty="0"/>
              <a:t>dakoppervlak is 15 liter bergingscapaciteit </a:t>
            </a:r>
            <a:r>
              <a:rPr lang="nl-NL" dirty="0" smtClean="0"/>
              <a:t>nodig.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Dus voor </a:t>
            </a:r>
            <a:r>
              <a:rPr lang="nl-NL" dirty="0" smtClean="0"/>
              <a:t>60 </a:t>
            </a:r>
            <a:r>
              <a:rPr lang="nl-NL" dirty="0"/>
              <a:t>m</a:t>
            </a:r>
            <a:r>
              <a:rPr lang="nl-NL" baseline="30000" dirty="0"/>
              <a:t>2</a:t>
            </a:r>
            <a:r>
              <a:rPr lang="nl-NL" dirty="0"/>
              <a:t> dakoppervlak </a:t>
            </a:r>
            <a:r>
              <a:rPr lang="nl-NL" dirty="0" smtClean="0"/>
              <a:t>is </a:t>
            </a:r>
            <a:r>
              <a:rPr lang="nl-NL" dirty="0" smtClean="0"/>
              <a:t>90</a:t>
            </a:r>
            <a:r>
              <a:rPr lang="nl-NL" dirty="0" smtClean="0"/>
              <a:t>0 </a:t>
            </a:r>
            <a:r>
              <a:rPr lang="nl-NL" dirty="0" smtClean="0"/>
              <a:t>liter berging nodig, dat </a:t>
            </a:r>
            <a:r>
              <a:rPr lang="nl-NL" dirty="0" smtClean="0"/>
              <a:t>zijn 3 kratten </a:t>
            </a:r>
            <a:r>
              <a:rPr lang="nl-NL" dirty="0"/>
              <a:t>van 1200 x 600 x 420 </a:t>
            </a:r>
            <a:r>
              <a:rPr lang="nl-NL" dirty="0" smtClean="0"/>
              <a:t>mm.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Standaardunit </a:t>
            </a:r>
            <a:r>
              <a:rPr lang="nl-NL" dirty="0" smtClean="0"/>
              <a:t>300 </a:t>
            </a:r>
            <a:r>
              <a:rPr lang="nl-NL" dirty="0" smtClean="0"/>
              <a:t>liter kost € </a:t>
            </a:r>
            <a:r>
              <a:rPr lang="nl-NL" dirty="0" smtClean="0"/>
              <a:t>135,-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865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 Verlaging </a:t>
            </a:r>
            <a:r>
              <a:rPr lang="nl-NL" dirty="0"/>
              <a:t>plus grindkoffer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Het regenwater wordt met een gootje afgevoerd naar een ondiepe kuil - een verlaging - in </a:t>
            </a:r>
            <a:r>
              <a:rPr lang="nl-NL" dirty="0" smtClean="0"/>
              <a:t>de </a:t>
            </a:r>
            <a:r>
              <a:rPr lang="nl-NL" dirty="0"/>
              <a:t>tuin. De verlaging dient als berging. In de bodem van de </a:t>
            </a:r>
            <a:r>
              <a:rPr lang="nl-NL" dirty="0" smtClean="0"/>
              <a:t>verlaging is </a:t>
            </a:r>
            <a:r>
              <a:rPr lang="nl-NL" dirty="0"/>
              <a:t>een grindkoffer </a:t>
            </a:r>
            <a:r>
              <a:rPr lang="nl-NL" dirty="0" smtClean="0"/>
              <a:t>ingegraven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				(grindkoffer = een kuil 					opgevuld met grind)</a:t>
            </a:r>
            <a:endParaRPr lang="nl-NL" dirty="0"/>
          </a:p>
        </p:txBody>
      </p:sp>
      <p:pic>
        <p:nvPicPr>
          <p:cNvPr id="5" name="Afbeelding 4" descr="http://www.tuinvragen.com/images/stories/fotos/regenwater/regenwater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5269"/>
            <a:ext cx="3258790" cy="3305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34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Tuinman Rob Verlinden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Groot aantal filmpjes waarin deze mogelijkheden te zien zijn</a:t>
            </a:r>
          </a:p>
          <a:p>
            <a:pPr marL="0" indent="0">
              <a:buNone/>
            </a:pPr>
            <a:r>
              <a:rPr lang="nl-NL" dirty="0" smtClean="0">
                <a:hlinkClick r:id="rId2"/>
              </a:rPr>
              <a:t>http://217.77.130.101/web/10180/tuinen-rob-verlinden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Bekijk bijv. de film over de tuin van oma Ger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34974"/>
            <a:ext cx="47720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452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Ook interessant bij Rob Verlinden: </a:t>
            </a:r>
            <a:r>
              <a:rPr lang="nl-NL" dirty="0" err="1" smtClean="0"/>
              <a:t>sedumdak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" y="1844824"/>
            <a:ext cx="910838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20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/>
              <a:t>De Levende tuin</a:t>
            </a:r>
            <a:r>
              <a:rPr lang="nl-NL" dirty="0" smtClean="0"/>
              <a:t>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79511" y="2655614"/>
            <a:ext cx="12823801" cy="14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26" y="68880"/>
            <a:ext cx="2552589" cy="255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2" y="5013177"/>
            <a:ext cx="3967363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976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 smtClean="0"/>
              <a:t>Voordeel </a:t>
            </a:r>
            <a:r>
              <a:rPr lang="nl-NL" dirty="0" err="1" smtClean="0"/>
              <a:t>dakgroen</a:t>
            </a:r>
            <a:r>
              <a:rPr lang="nl-NL" dirty="0" smtClean="0"/>
              <a:t>: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26" y="68880"/>
            <a:ext cx="2552589" cy="255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435"/>
            <a:ext cx="6796087" cy="362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23528" y="5301208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Afvoer gewoon dak:  90 kubieke meter per jaar</a:t>
            </a:r>
          </a:p>
          <a:p>
            <a:r>
              <a:rPr lang="nl-NL" sz="3200" dirty="0" smtClean="0"/>
              <a:t>Afvoer </a:t>
            </a:r>
            <a:r>
              <a:rPr lang="nl-NL" sz="3200" dirty="0" err="1" smtClean="0"/>
              <a:t>sedumdak</a:t>
            </a:r>
            <a:r>
              <a:rPr lang="nl-NL" sz="3200" dirty="0" smtClean="0"/>
              <a:t>: 30 - 45 kubieke meter per jaar</a:t>
            </a:r>
            <a:endParaRPr lang="nl-NL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65" y="2621469"/>
            <a:ext cx="263255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190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Bekijk de filmpjes van Rob Verlinden en geef aan welke mogelijkheden je het meest aanspreken voor je eigen tuin (of die van een klant)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267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2a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Maak een plattegrond van huis en tuin bij jullie </a:t>
            </a:r>
            <a:r>
              <a:rPr lang="nl-NL" dirty="0" smtClean="0"/>
              <a:t>thuis, bij familie of bij een klant</a:t>
            </a:r>
            <a:endParaRPr lang="nl-NL" dirty="0"/>
          </a:p>
          <a:p>
            <a:r>
              <a:rPr lang="nl-NL" dirty="0"/>
              <a:t>Geef duidelijk aan waar de daken zitten en waar het water van de daken naar toe gaat.</a:t>
            </a:r>
          </a:p>
          <a:p>
            <a:r>
              <a:rPr lang="nl-NL" dirty="0"/>
              <a:t>Geef de verhardingen aan. Waar gaat het water van de verhardingen naar toe</a:t>
            </a:r>
            <a:r>
              <a:rPr lang="nl-NL" dirty="0" smtClean="0"/>
              <a:t>?</a:t>
            </a:r>
          </a:p>
          <a:p>
            <a:r>
              <a:rPr lang="nl-NL" dirty="0" smtClean="0"/>
              <a:t>Onderzoek de bodem: neemt de bodem makkelijk water op? Ondoorlatende laag?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867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2b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Stel </a:t>
            </a:r>
            <a:r>
              <a:rPr lang="nl-NL" dirty="0"/>
              <a:t>dat je van de gemeente een subsidie zou krijgen per vierkante meter dakoppervlak. Op welke manier zou je het water dan gaan afkoppelen? </a:t>
            </a:r>
            <a:endParaRPr lang="nl-NL" dirty="0" smtClean="0"/>
          </a:p>
          <a:p>
            <a:r>
              <a:rPr lang="nl-NL" dirty="0" smtClean="0"/>
              <a:t>Werk een van de oplossingen nauwkeurig uit.</a:t>
            </a:r>
          </a:p>
          <a:p>
            <a:r>
              <a:rPr lang="nl-NL" dirty="0" smtClean="0"/>
              <a:t>Maak hierbij gebruik van de website van de Professionele tuincoach:</a:t>
            </a:r>
          </a:p>
          <a:p>
            <a:pPr marL="0" indent="0">
              <a:buNone/>
            </a:pPr>
            <a:r>
              <a:rPr lang="nl-NL" sz="2000" dirty="0" smtClean="0">
                <a:hlinkClick r:id="rId2"/>
              </a:rPr>
              <a:t>http://tuinvragen.directsuccesvolonline.nl/afkoppelen-en-regenwater-beheer/</a:t>
            </a:r>
            <a:endParaRPr lang="nl-NL" sz="2000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618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Ga na wat er bij jou in de gemeente gebeurt aan het afkoppelen van regenwater.</a:t>
            </a:r>
          </a:p>
          <a:p>
            <a:r>
              <a:rPr lang="nl-NL" dirty="0" smtClean="0"/>
              <a:t>Wat voor informatie over afkoppelen verstrekt de gemeente aan de inwoners?</a:t>
            </a:r>
          </a:p>
          <a:p>
            <a:r>
              <a:rPr lang="nl-NL" dirty="0" smtClean="0"/>
              <a:t>Wat voor subsidiemogelijkheden zijn er?</a:t>
            </a:r>
          </a:p>
          <a:p>
            <a:pPr marL="0" indent="0">
              <a:buNone/>
            </a:pPr>
            <a:r>
              <a:rPr lang="nl-NL" dirty="0" smtClean="0"/>
              <a:t>(Is er over jouw gemeente niets te vinden, werk de opdracht dan uit voor een andere gemeente)</a:t>
            </a:r>
          </a:p>
          <a:p>
            <a:r>
              <a:rPr lang="nl-NL" dirty="0" smtClean="0"/>
              <a:t>Maak een presentatie van je bevindingen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473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water komt uit het riool omhoog en stroomt de huizen binnen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u="sng" dirty="0">
                <a:hlinkClick r:id="rId2"/>
              </a:rPr>
              <a:t>http://www.l1.nl/video/l1nws-campagne-waterklaar-heel-van-start</a:t>
            </a:r>
            <a:endParaRPr lang="nl-NL" sz="2000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446054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24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</a:t>
            </a:r>
            <a:r>
              <a:rPr lang="nl-NL" dirty="0" smtClean="0"/>
              <a:t>3a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Download het aanvraag-</a:t>
            </a:r>
          </a:p>
          <a:p>
            <a:pPr marL="0" indent="0">
              <a:buNone/>
            </a:pPr>
            <a:r>
              <a:rPr lang="nl-NL" dirty="0"/>
              <a:t>f</a:t>
            </a:r>
            <a:r>
              <a:rPr lang="nl-NL" dirty="0" smtClean="0"/>
              <a:t>ormulier en vul het in.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Bijv.</a:t>
            </a:r>
          </a:p>
          <a:p>
            <a:pPr marL="0" indent="0">
              <a:buNone/>
            </a:pPr>
            <a:r>
              <a:rPr lang="nl-NL" dirty="0" smtClean="0"/>
              <a:t>Gemeente Wageningen</a:t>
            </a:r>
          </a:p>
          <a:p>
            <a:pPr marL="0" indent="0">
              <a:buNone/>
            </a:pPr>
            <a:r>
              <a:rPr lang="nl-NL" dirty="0" smtClean="0"/>
              <a:t>Doetinchem</a:t>
            </a:r>
          </a:p>
          <a:p>
            <a:pPr marL="0" indent="0">
              <a:buNone/>
            </a:pPr>
            <a:r>
              <a:rPr lang="nl-NL" dirty="0" smtClean="0"/>
              <a:t>Stein</a:t>
            </a:r>
          </a:p>
          <a:p>
            <a:pPr marL="0" indent="0">
              <a:buNone/>
            </a:pPr>
            <a:r>
              <a:rPr lang="nl-NL" dirty="0" smtClean="0"/>
              <a:t>Beesel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16832"/>
            <a:ext cx="37719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95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Huis in Twente. Oppervlak hele perceel: 300 m2.</a:t>
            </a:r>
          </a:p>
          <a:p>
            <a:pPr marL="0" indent="0">
              <a:buNone/>
            </a:pPr>
            <a:r>
              <a:rPr lang="nl-NL" dirty="0" smtClean="0"/>
              <a:t>Huis: 10 x </a:t>
            </a:r>
            <a:r>
              <a:rPr lang="nl-NL" dirty="0"/>
              <a:t>7 m</a:t>
            </a:r>
            <a:r>
              <a:rPr lang="nl-NL" baseline="30000" dirty="0"/>
              <a:t>2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Garage: 10 x </a:t>
            </a:r>
            <a:r>
              <a:rPr lang="nl-NL" dirty="0"/>
              <a:t>3,5 m</a:t>
            </a:r>
            <a:r>
              <a:rPr lang="nl-NL" baseline="30000" dirty="0"/>
              <a:t>2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Aantal regenpijpen: 5</a:t>
            </a:r>
          </a:p>
          <a:p>
            <a:pPr marL="0" indent="0">
              <a:buNone/>
            </a:pPr>
            <a:r>
              <a:rPr lang="nl-NL" dirty="0" smtClean="0"/>
              <a:t>Bekijk de tekening en maak een ontwerp voor de afkoppeling van het regenwater.</a:t>
            </a:r>
          </a:p>
          <a:p>
            <a:pPr marL="0" indent="0">
              <a:buNone/>
            </a:pPr>
            <a:r>
              <a:rPr lang="nl-NL" dirty="0" smtClean="0"/>
              <a:t>Bereken de </a:t>
            </a:r>
            <a:r>
              <a:rPr lang="nl-NL" dirty="0" smtClean="0"/>
              <a:t>kosten.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Bereken de baten (ga uit van subsidie van </a:t>
            </a:r>
            <a:r>
              <a:rPr lang="nl-NL" dirty="0" smtClean="0"/>
              <a:t>€ 10 </a:t>
            </a:r>
            <a:r>
              <a:rPr lang="nl-NL" dirty="0" smtClean="0"/>
              <a:t>per </a:t>
            </a:r>
            <a:r>
              <a:rPr lang="nl-NL" dirty="0"/>
              <a:t>m</a:t>
            </a:r>
            <a:r>
              <a:rPr lang="nl-NL" baseline="30000" dirty="0"/>
              <a:t>2</a:t>
            </a:r>
            <a:r>
              <a:rPr lang="nl-NL" dirty="0" smtClean="0"/>
              <a:t> </a:t>
            </a:r>
            <a:r>
              <a:rPr lang="nl-NL" dirty="0" smtClean="0"/>
              <a:t>afgekoppeld; prijs drinkwater: € 1,50 per </a:t>
            </a:r>
            <a:r>
              <a:rPr lang="nl-NL" dirty="0" smtClean="0"/>
              <a:t>m</a:t>
            </a:r>
            <a:r>
              <a:rPr lang="nl-NL" baseline="30000" dirty="0" smtClean="0"/>
              <a:t>3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14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Bodemonderzoek bij opdracht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De bodem bestaat uit een goed doorlatende zandgrond.</a:t>
            </a:r>
          </a:p>
          <a:p>
            <a:pPr marL="0" indent="0">
              <a:buNone/>
            </a:pPr>
            <a:r>
              <a:rPr lang="nl-NL" dirty="0" smtClean="0"/>
              <a:t>Grondwaterstand in de winter: 1,35 m – mv</a:t>
            </a:r>
          </a:p>
          <a:p>
            <a:pPr marL="0" indent="0">
              <a:buNone/>
            </a:pPr>
            <a:r>
              <a:rPr lang="nl-NL" dirty="0"/>
              <a:t>Grondwaterstand in de </a:t>
            </a:r>
            <a:r>
              <a:rPr lang="nl-NL" dirty="0" smtClean="0"/>
              <a:t>zomer: 1,90 </a:t>
            </a:r>
            <a:r>
              <a:rPr lang="nl-NL" dirty="0"/>
              <a:t>m </a:t>
            </a:r>
            <a:r>
              <a:rPr lang="nl-NL" dirty="0" smtClean="0"/>
              <a:t>– mv</a:t>
            </a:r>
          </a:p>
          <a:p>
            <a:pPr marL="0" indent="0">
              <a:buNone/>
            </a:pPr>
            <a:r>
              <a:rPr lang="nl-NL" dirty="0" smtClean="0"/>
              <a:t>Er zijn geen storende lagen.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7694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\\FS02\UserData$\dvdneut\Pictures\2015-05-25\DSC00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45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9" t="47662" r="2133" b="25224"/>
          <a:stretch/>
        </p:blipFill>
        <p:spPr bwMode="auto">
          <a:xfrm>
            <a:off x="-396552" y="-13111"/>
            <a:ext cx="865172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485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Regenpijp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\\FS02\UserData$\dvdneut\Pictures\2015-05-25\DSC00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6752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94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Regenpijp 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 descr="\\FS02\UserData$\dvdneut\Pictures\2015-05-25\DSC0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28800"/>
            <a:ext cx="72968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95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Regenpijp 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\\FS02\UserData$\dvdneut\Pictures\2015-05-25\DSC00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6752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41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Regenpijp 4 (afgekoppeld)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 descr="\\FS02\UserData$\dvdneut\Pictures\2015-05-25\DSC00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FS02\UserData$\dvdneut\Pictures\2015-05-25\DSC0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36" y="2726922"/>
            <a:ext cx="5508104" cy="413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41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Regenpijp 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7" name="Picture 3" descr="\\FS02\UserData$\dvdneut\Pictures\2015-05-25\DSC0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40868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4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Vissterfte door hevige regenval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634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95536" y="141277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3"/>
              </a:rPr>
              <a:t>Laatste dode vis </a:t>
            </a:r>
            <a:r>
              <a:rPr lang="nl-NL" dirty="0" err="1" smtClean="0">
                <a:hlinkClick r:id="rId3"/>
              </a:rPr>
              <a:t>Lemelerveld</a:t>
            </a:r>
            <a:r>
              <a:rPr lang="nl-NL" dirty="0" smtClean="0">
                <a:hlinkClick r:id="rId3"/>
              </a:rPr>
              <a:t> opgeruimd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369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Oorzaken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Wat zijn de oorzaken dat rioolwater bij hevige regenval: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Omhoog komt en de huizen in stroomt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Vijvers en waterpartijen vervuilt en zorgt voor massale vissterfte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857250" lvl="1" indent="-457200">
              <a:buFont typeface="Wingdings"/>
              <a:buChar char="à"/>
            </a:pPr>
            <a:r>
              <a:rPr lang="nl-NL" i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Schrijf in je schrift (1 min.)</a:t>
            </a:r>
          </a:p>
          <a:p>
            <a:pPr marL="857250" lvl="1" indent="-457200">
              <a:buFont typeface="Wingdings"/>
              <a:buChar char="à"/>
            </a:pPr>
            <a:r>
              <a:rPr lang="nl-NL" i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Wissel uit met je buurman</a:t>
            </a:r>
            <a:endParaRPr lang="nl-NL" i="1" dirty="0" smtClean="0">
              <a:solidFill>
                <a:srgbClr val="00206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102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Oorzaken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Goede antwoorden:</a:t>
            </a:r>
          </a:p>
          <a:p>
            <a:r>
              <a:rPr lang="nl-NL" dirty="0" smtClean="0"/>
              <a:t>Steeds vaker hevige </a:t>
            </a:r>
            <a:r>
              <a:rPr lang="nl-NL" dirty="0" smtClean="0"/>
              <a:t>regenval (door klimaatverandering)</a:t>
            </a:r>
            <a:endParaRPr lang="nl-NL" dirty="0" smtClean="0"/>
          </a:p>
          <a:p>
            <a:r>
              <a:rPr lang="nl-NL" dirty="0" smtClean="0"/>
              <a:t>Steeds meer verhard oppervlak (ook in tuinen)</a:t>
            </a:r>
          </a:p>
          <a:p>
            <a:endParaRPr lang="nl-NL" dirty="0"/>
          </a:p>
          <a:p>
            <a:r>
              <a:rPr lang="nl-NL" dirty="0"/>
              <a:t>Riool kan al het hemelwater niet verwerken</a:t>
            </a:r>
          </a:p>
          <a:p>
            <a:endParaRPr lang="nl-NL" dirty="0" smtClean="0"/>
          </a:p>
          <a:p>
            <a:r>
              <a:rPr lang="nl-NL" dirty="0" smtClean="0"/>
              <a:t>Dit geldt vooral voor woonwijken die laag liggen ten opzichte van de omgeving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7519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Wat kunnen we </a:t>
            </a:r>
            <a:r>
              <a:rPr lang="nl-NL" dirty="0" smtClean="0"/>
              <a:t>doen </a:t>
            </a:r>
            <a:r>
              <a:rPr lang="nl-NL" dirty="0" smtClean="0"/>
              <a:t>om te voorkomen dat rioolwater bij hevige regenval: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Omhoog komt en de huizen in stroomt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Vijvers en waterpartijen vervuilt en zorgt voor massale vissterfte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857250" lvl="1" indent="-457200">
              <a:buFont typeface="Wingdings"/>
              <a:buChar char="à"/>
            </a:pPr>
            <a:r>
              <a:rPr lang="nl-NL" i="1" dirty="0">
                <a:solidFill>
                  <a:srgbClr val="002060"/>
                </a:solidFill>
                <a:sym typeface="Wingdings" panose="05000000000000000000" pitchFamily="2" charset="2"/>
              </a:rPr>
              <a:t>Schrijf in je schrift (1 min.)</a:t>
            </a:r>
          </a:p>
          <a:p>
            <a:pPr marL="857250" lvl="1" indent="-457200">
              <a:buFont typeface="Wingdings"/>
              <a:buChar char="à"/>
            </a:pPr>
            <a:r>
              <a:rPr lang="nl-NL" i="1" dirty="0">
                <a:solidFill>
                  <a:srgbClr val="002060"/>
                </a:solidFill>
                <a:sym typeface="Wingdings" panose="05000000000000000000" pitchFamily="2" charset="2"/>
              </a:rPr>
              <a:t>Wissel uit met je buurman</a:t>
            </a:r>
            <a:endParaRPr lang="nl-NL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560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Meer water vasthouden in de tuin</a:t>
            </a:r>
          </a:p>
          <a:p>
            <a:pPr lvl="1"/>
            <a:r>
              <a:rPr lang="nl-NL" dirty="0" smtClean="0"/>
              <a:t>Afkoppelen en infiltreren (</a:t>
            </a:r>
            <a:r>
              <a:rPr lang="nl-NL" dirty="0" smtClean="0">
                <a:sym typeface="Wingdings" panose="05000000000000000000" pitchFamily="2" charset="2"/>
              </a:rPr>
              <a:t> deze presentatie</a:t>
            </a:r>
            <a:r>
              <a:rPr lang="nl-NL" dirty="0" smtClean="0">
                <a:sym typeface="Wingdings" panose="05000000000000000000" pitchFamily="2" charset="2"/>
              </a:rPr>
              <a:t>)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Afvoer van terras niet aansluiten op het riool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Meer </a:t>
            </a:r>
            <a:r>
              <a:rPr lang="nl-NL" dirty="0" smtClean="0"/>
              <a:t>water vasthouden in de woonwijk</a:t>
            </a:r>
          </a:p>
          <a:p>
            <a:pPr lvl="1"/>
            <a:r>
              <a:rPr lang="nl-NL" dirty="0" smtClean="0"/>
              <a:t>Wadi’s (</a:t>
            </a:r>
            <a:r>
              <a:rPr lang="nl-NL" dirty="0" smtClean="0">
                <a:sym typeface="Wingdings" panose="05000000000000000000" pitchFamily="2" charset="2"/>
              </a:rPr>
              <a:t> PPT van GLTM)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infiltratieriool</a:t>
            </a: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874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Oplossingen voor eigen huis en tuin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Video </a:t>
            </a:r>
            <a:r>
              <a:rPr lang="nl-NL" dirty="0"/>
              <a:t>van de gemeente </a:t>
            </a:r>
            <a:r>
              <a:rPr lang="nl-NL" dirty="0" err="1"/>
              <a:t>Maasgouw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u="sng" dirty="0">
                <a:hlinkClick r:id="rId2"/>
              </a:rPr>
              <a:t>Anders omgaan met regenwater. Help wateroverlast te voorkomen! 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3460900"/>
            <a:ext cx="5904656" cy="33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653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882</Words>
  <Application>Microsoft Office PowerPoint</Application>
  <PresentationFormat>Diavoorstelling (4:3)</PresentationFormat>
  <Paragraphs>129</Paragraphs>
  <Slides>39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0" baseType="lpstr">
      <vt:lpstr>Kantoorthema</vt:lpstr>
      <vt:lpstr>Water vasthouden </vt:lpstr>
      <vt:lpstr>Probleem</vt:lpstr>
      <vt:lpstr>het water komt uit het riool omhoog en stroomt de huizen binnen </vt:lpstr>
      <vt:lpstr>Vissterfte door hevige regenval</vt:lpstr>
      <vt:lpstr>Oorzaken</vt:lpstr>
      <vt:lpstr>Oorzaken</vt:lpstr>
      <vt:lpstr>Oplossingen</vt:lpstr>
      <vt:lpstr>Oplossing</vt:lpstr>
      <vt:lpstr>Oplossingen voor eigen huis en tuin </vt:lpstr>
      <vt:lpstr>Oplossingen voor eigen huis en tuin</vt:lpstr>
      <vt:lpstr>Afkoppelen – wat is dat precies?</vt:lpstr>
      <vt:lpstr>Afkoppelen</vt:lpstr>
      <vt:lpstr>3 manieren van afkoppelen</vt:lpstr>
      <vt:lpstr>1. Oppervlakte-infiltratie</vt:lpstr>
      <vt:lpstr>Vuistregel</vt:lpstr>
      <vt:lpstr>2. Ondergronds infiltratiesysteem met kratten </vt:lpstr>
      <vt:lpstr>PowerPoint-presentatie</vt:lpstr>
      <vt:lpstr>PowerPoint-presentatie</vt:lpstr>
      <vt:lpstr>PowerPoint-presentatie</vt:lpstr>
      <vt:lpstr>Vuistregel</vt:lpstr>
      <vt:lpstr>3. Verlaging plus grindkoffer</vt:lpstr>
      <vt:lpstr>Tuinman Rob Verlinden</vt:lpstr>
      <vt:lpstr>Ook interessant bij Rob Verlinden: sedumdak</vt:lpstr>
      <vt:lpstr>De Levende tuin:</vt:lpstr>
      <vt:lpstr>Voordeel dakgroen:</vt:lpstr>
      <vt:lpstr>Opdracht 1</vt:lpstr>
      <vt:lpstr>Opdracht 2a</vt:lpstr>
      <vt:lpstr>Opdracht 2b</vt:lpstr>
      <vt:lpstr>Opdracht 3</vt:lpstr>
      <vt:lpstr>Opdracht 3a</vt:lpstr>
      <vt:lpstr>Opdracht 4</vt:lpstr>
      <vt:lpstr>Bodemonderzoek bij opdracht 4</vt:lpstr>
      <vt:lpstr>PowerPoint-presentatie</vt:lpstr>
      <vt:lpstr>PowerPoint-presentatie</vt:lpstr>
      <vt:lpstr>Regenpijp 1</vt:lpstr>
      <vt:lpstr>Regenpijp 2</vt:lpstr>
      <vt:lpstr>Regenpijp 3</vt:lpstr>
      <vt:lpstr>Regenpijp 4 (afgekoppeld)</vt:lpstr>
      <vt:lpstr>Regenpijp 5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vasthouden</dc:title>
  <dc:creator>Dick Neut</dc:creator>
  <cp:lastModifiedBy>Dick Neut</cp:lastModifiedBy>
  <cp:revision>26</cp:revision>
  <dcterms:created xsi:type="dcterms:W3CDTF">2015-05-25T08:41:37Z</dcterms:created>
  <dcterms:modified xsi:type="dcterms:W3CDTF">2015-05-29T07:34:01Z</dcterms:modified>
</cp:coreProperties>
</file>